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5" r:id="rId2"/>
    <p:sldId id="287" r:id="rId3"/>
    <p:sldId id="256" r:id="rId4"/>
    <p:sldId id="296" r:id="rId5"/>
    <p:sldId id="257" r:id="rId6"/>
    <p:sldId id="290" r:id="rId7"/>
    <p:sldId id="291" r:id="rId8"/>
    <p:sldId id="300" r:id="rId9"/>
    <p:sldId id="282" r:id="rId10"/>
    <p:sldId id="265" r:id="rId11"/>
    <p:sldId id="260" r:id="rId12"/>
    <p:sldId id="264" r:id="rId13"/>
    <p:sldId id="288" r:id="rId14"/>
    <p:sldId id="268" r:id="rId15"/>
    <p:sldId id="292" r:id="rId16"/>
    <p:sldId id="301" r:id="rId17"/>
    <p:sldId id="266" r:id="rId18"/>
    <p:sldId id="267" r:id="rId19"/>
    <p:sldId id="273" r:id="rId20"/>
    <p:sldId id="272" r:id="rId21"/>
    <p:sldId id="298" r:id="rId22"/>
    <p:sldId id="274" r:id="rId23"/>
    <p:sldId id="276" r:id="rId24"/>
    <p:sldId id="275" r:id="rId25"/>
    <p:sldId id="277" r:id="rId26"/>
    <p:sldId id="278" r:id="rId27"/>
    <p:sldId id="299" r:id="rId28"/>
    <p:sldId id="297" r:id="rId29"/>
    <p:sldId id="286" r:id="rId30"/>
    <p:sldId id="302" r:id="rId31"/>
    <p:sldId id="29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F1443-2A85-4141-8563-841F467448EE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F03C2-ED7B-4A30-A1F7-D274BF544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我们在处理数据的时候常常会遇到存在缺失值</a:t>
            </a:r>
            <a:r>
              <a:rPr lang="en-US" altLang="zh-CN" dirty="0"/>
              <a:t>(NA)</a:t>
            </a:r>
            <a:r>
              <a:rPr lang="zh-CN" altLang="en-US" dirty="0"/>
              <a:t>的情况，如何处理就仁者见仁，智者见智了。</a:t>
            </a:r>
            <a:endParaRPr lang="en-US" altLang="zh-CN" dirty="0"/>
          </a:p>
          <a:p>
            <a:r>
              <a:rPr lang="zh-CN" altLang="en-US" dirty="0"/>
              <a:t>最简单粗暴的方法可能就是行删除法</a:t>
            </a:r>
            <a:r>
              <a:rPr lang="en-US" altLang="zh-CN" dirty="0"/>
              <a:t>(listwise)</a:t>
            </a:r>
            <a:r>
              <a:rPr lang="zh-CN" altLang="en-US" dirty="0"/>
              <a:t>或者个案删除法</a:t>
            </a:r>
            <a:r>
              <a:rPr lang="en-US" altLang="zh-CN" dirty="0"/>
              <a:t>(case-wise)</a:t>
            </a:r>
            <a:r>
              <a:rPr lang="zh-CN" altLang="en-US" dirty="0"/>
              <a:t>了，这种方法在缺失值比较少的情况下比较适用，但在</a:t>
            </a:r>
            <a:r>
              <a:rPr lang="en-US" altLang="zh-CN" dirty="0"/>
              <a:t>NA</a:t>
            </a:r>
            <a:r>
              <a:rPr lang="zh-CN" altLang="en-US" dirty="0"/>
              <a:t>较多的情况下可能就会丢失过多信息导致无法继续分析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F03C2-ED7B-4A30-A1F7-D274BF5446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28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F03C2-ED7B-4A30-A1F7-D274BF5446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41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FBCE8-F74C-7359-BBD3-3F87C720D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D7AA06-26CD-B9EE-07EF-616906EB7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8AE8C-E29E-2429-D301-956605EA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009AE9-0C07-1B62-A751-9A4FC091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2975A-4B0C-16E7-59A7-F2BDA7AE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88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C0A04-3EE0-4FCE-110B-BDCB7681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AFD66B-6360-2ADF-7137-7E85F4A0D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78D84-678B-3AFA-1296-0C880ABC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7DB89-EBDF-1F8C-BF40-DD154FEE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0D8FAD-56FB-CB2B-C10F-B12D9C6DB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17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CA0106-0A28-17D0-FABC-B00E04A4E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94FA40-56C5-7125-C9E6-55D7C66C3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ADF44-C40A-39C9-978D-C17909A8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78BBB1-961F-938A-D4B0-EE5A0BD8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5D41FD-8DBC-C14F-EBEE-8088A02A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222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63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B0A0E-00FC-4355-C8C1-EECC9EB5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37B47-021E-A2C2-C4FE-EB744DFF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543659-49A1-CC9C-D8B6-8C6C274F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900EC-A588-515E-D68F-9DA872998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B4F9EA-FC46-A26D-26DA-3C8A5E18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4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0E213-E967-DD40-C665-8C6F8C80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F4B57F-BE5D-7B4A-9DE4-37E763DF3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DA511D-2565-7C31-40B2-ED6D69C0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6F61F-5028-B1E6-AB0C-E3C9F5ADC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8796B-F7E1-FDDB-9641-284843FA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7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1BFA6-272C-8267-3248-5767DC4A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CAC71-5112-0304-1A9B-1A96F7ECA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8245C3-8585-7286-C6AA-1B1A0E090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C73A9-5DE0-5065-3283-CFC223F4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F6997-9214-0AA3-768A-41AD373D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EE2AA1-1A31-5885-7C3D-F5C8DFD9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60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CDF7B-1934-FC6D-FD06-B5DBA470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18C900-F594-7F61-801F-C9958DD53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3A1B59-966C-F28C-36DA-66E8DF144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25D224-D116-5226-05A8-30636A911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3AC227-38EE-CAEC-BF61-E223A58FB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B9ED72-B497-E73F-9AEB-A33B0171F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7F1145-1D92-8330-9027-2B0D4A64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838DB8-D0CD-25E4-5147-DF4A9E91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94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07850-113A-9525-5D88-4AE53CD8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DFCD91-404C-192B-82F9-BF840D8A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D07AD0-191D-F7CA-AC69-F15B87F6F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810129-04FF-4B17-7CE5-D6BC0F04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7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F6653-8CCD-9C7D-2543-FF11F22D8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F2D04D-1739-D306-FA8C-0353E318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4A75C8-106B-812A-EEC1-078C7554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9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DF154-6D76-D302-543D-7B9FF249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6B468-4E0E-89A8-31EB-00C344D2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98E1C9-C511-FCDF-6952-684B49ADC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4A7DE7-CEFF-9A1C-4786-77942AC5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7FB9A9-577B-FB6C-5BD6-44713CBD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3C78C0-7F2B-67A0-112E-1CACA5AB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3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C478F-BFBD-FD2F-1CAC-3F3C8E21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CFA6F5-A02D-C19B-654B-FA14AB441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DFEEA3-A97A-1F29-BB1C-EF731D910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955E74-24A6-E10D-D2F4-3870B67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BBCAF-20FB-F8D8-08EE-58D27EB4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E4466D-5893-4FD9-9DDB-746381BE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26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35ABBF-81DF-4DEB-BDA0-96B3122B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3971F6-8118-D084-E885-7E1D51C3D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4B4710-77C9-B605-E121-996ED0C50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9CC61-A139-4AEE-B4E3-6DA363F60292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E17E4-A48A-ACB5-A4EB-2182C5C95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64ECF2-4078-9D6B-6A1B-C8CB48248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2944F-2A0D-4DA0-8F9F-25084D0B5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4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tmp"/><Relationship Id="rId7" Type="http://schemas.openxmlformats.org/officeDocument/2006/relationships/image" Target="../media/image55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tmp"/><Relationship Id="rId4" Type="http://schemas.openxmlformats.org/officeDocument/2006/relationships/hyperlink" Target="https://doi.org/10.18637/jss.v045.i0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9.png"/><Relationship Id="rId7" Type="http://schemas.openxmlformats.org/officeDocument/2006/relationships/image" Target="../media/image5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5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-project.org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ZZhuLF/ggstat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98.tm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image" Target="../media/image2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8637/jss.v045.i03" TargetMode="External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mp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5198834"/>
            <a:ext cx="12204700" cy="172556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0" y="3956959"/>
            <a:ext cx="2885497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30" y="556018"/>
            <a:ext cx="8274083" cy="476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00000">
            <a:off x="9885309" y="315740"/>
            <a:ext cx="815417" cy="794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0000">
            <a:off x="10993902" y="2613276"/>
            <a:ext cx="815417" cy="794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95" y="180031"/>
            <a:ext cx="1076221" cy="10663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20000">
            <a:off x="2501523" y="703064"/>
            <a:ext cx="728631" cy="9997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158" y="1038604"/>
            <a:ext cx="872151" cy="86144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80355" y="2690296"/>
            <a:ext cx="7584045" cy="114931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6702" kern="5000" spc="133" dirty="0">
              <a:solidFill>
                <a:srgbClr val="3C85C7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3467" y="1807274"/>
            <a:ext cx="6582947" cy="9138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lang="zh-CN" altLang="en-US" sz="5329" kern="5000" spc="133" dirty="0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校直幼儿园</a:t>
            </a:r>
            <a:endParaRPr lang="en-US" altLang="zh-CN" sz="5329" kern="5000" spc="133" dirty="0">
              <a:solidFill>
                <a:srgbClr val="F09143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  <a:p>
            <a:pPr algn="ctr">
              <a:lnSpc>
                <a:spcPct val="112500"/>
              </a:lnSpc>
            </a:pPr>
            <a:r>
              <a:rPr lang="zh-CN" altLang="en-US" sz="5329" kern="5000" spc="133" dirty="0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幼儿生长发育评价</a:t>
            </a:r>
            <a:endParaRPr sz="5329" kern="5000" spc="133" dirty="0">
              <a:solidFill>
                <a:srgbClr val="F09143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919999">
            <a:off x="3802499" y="608153"/>
            <a:ext cx="696879" cy="7289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1620963" y="6005409"/>
            <a:ext cx="1096508" cy="1233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84" y="6027947"/>
            <a:ext cx="880467" cy="10191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938" y="5692191"/>
            <a:ext cx="1360932" cy="1502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696521" y="3410675"/>
            <a:ext cx="6649097" cy="2438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421" kern="5000" spc="133" dirty="0">
              <a:solidFill>
                <a:srgbClr val="A8A8A8">
                  <a:alpha val="7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67861" y="3653267"/>
            <a:ext cx="4406137" cy="58395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汇报人：朱立夫</a:t>
            </a:r>
            <a:r>
              <a:rPr lang="en-US" altLang="zh-CN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       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时</a:t>
            </a: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间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：202</a:t>
            </a:r>
            <a:r>
              <a:rPr 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3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.</a:t>
            </a:r>
            <a:r>
              <a:rPr 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3.29</a:t>
            </a:r>
          </a:p>
          <a:p>
            <a:pPr algn="ctr">
              <a:lnSpc>
                <a:spcPct val="112500"/>
              </a:lnSpc>
            </a:pPr>
            <a:endParaRPr lang="en-US" altLang="zh-CN" sz="1600" kern="100" dirty="0">
              <a:solidFill>
                <a:srgbClr val="3C85C7">
                  <a:alpha val="100000"/>
                </a:srgbClr>
              </a:solidFill>
              <a:latin typeface="HappyZcool-2016" panose="02010600030101010101" pitchFamily="2" charset="-122"/>
              <a:ea typeface="HappyZcool-2016" panose="02010600030101010101" pitchFamily="2" charset="-122"/>
            </a:endParaRPr>
          </a:p>
          <a:p>
            <a:pPr algn="ctr">
              <a:lnSpc>
                <a:spcPct val="112500"/>
              </a:lnSpc>
            </a:pP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小组成员：朱立夫，徐向铮，马晓晨，樊修诚</a:t>
            </a:r>
            <a:endParaRPr sz="1600" kern="100" dirty="0">
              <a:solidFill>
                <a:srgbClr val="3C85C7">
                  <a:alpha val="100000"/>
                </a:srgbClr>
              </a:solidFill>
              <a:latin typeface="HappyZcool-2016" panose="02010600030101010101" pitchFamily="2" charset="-122"/>
              <a:ea typeface="HappyZcool-2016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1211" y="5582005"/>
            <a:ext cx="4696420" cy="45039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20000"/>
              </a:lnSpc>
            </a:pPr>
            <a:r>
              <a:rPr sz="1600" kern="100" dirty="0" err="1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孩子是祖国的未来，民族的希望</a:t>
            </a:r>
            <a:r>
              <a:rPr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，</a:t>
            </a:r>
            <a:r>
              <a:rPr lang="zh-CN" altLang="en-US"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幼儿生长发育</a:t>
            </a:r>
            <a:r>
              <a:rPr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，</a:t>
            </a:r>
            <a:endParaRPr lang="en-US" sz="1600" kern="100" dirty="0">
              <a:solidFill>
                <a:srgbClr val="666666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ctr">
              <a:lnSpc>
                <a:spcPct val="120000"/>
              </a:lnSpc>
            </a:pPr>
            <a:r>
              <a:rPr sz="1600" kern="100" dirty="0" err="1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关系到孩子的未来，关系到民族的兴旺</a:t>
            </a:r>
            <a:r>
              <a:rPr lang="zh-CN" altLang="en-US"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。</a:t>
            </a:r>
            <a:endParaRPr sz="1600" kern="100" dirty="0">
              <a:solidFill>
                <a:srgbClr val="666666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7519020" y="4962921"/>
            <a:ext cx="854893" cy="5839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9262" y="3428999"/>
            <a:ext cx="3129087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8B491158-BE04-F580-3737-75A182D64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1" y="396868"/>
            <a:ext cx="5448976" cy="3438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E82AE0-6188-53D5-2161-CA2FF8B7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2" y="162395"/>
            <a:ext cx="5823752" cy="37728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6A9B986-E9D6-C6CF-21B6-2EB72C45C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76"/>
          <a:stretch/>
        </p:blipFill>
        <p:spPr>
          <a:xfrm>
            <a:off x="140453" y="4395287"/>
            <a:ext cx="5823752" cy="15241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AC1F9D-0023-26E3-33FC-609AB8BE8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6"/>
          <a:stretch/>
        </p:blipFill>
        <p:spPr>
          <a:xfrm>
            <a:off x="6449828" y="4395287"/>
            <a:ext cx="5601719" cy="15241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14E388-6823-88C5-3C5E-CF07BD00C11E}"/>
              </a:ext>
            </a:extLst>
          </p:cNvPr>
          <p:cNvSpPr txBox="1"/>
          <p:nvPr/>
        </p:nvSpPr>
        <p:spPr>
          <a:xfrm>
            <a:off x="4818725" y="3926056"/>
            <a:ext cx="255454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贝叶斯</a:t>
            </a:r>
            <a:r>
              <a:rPr lang="en-US" altLang="zh-CN" b="1" dirty="0"/>
              <a:t>(bayes)</a:t>
            </a:r>
            <a:r>
              <a:rPr lang="zh-CN" altLang="en-US" b="1" dirty="0"/>
              <a:t>统计方法</a:t>
            </a:r>
          </a:p>
        </p:txBody>
      </p:sp>
    </p:spTree>
    <p:extLst>
      <p:ext uri="{BB962C8B-B14F-4D97-AF65-F5344CB8AC3E}">
        <p14:creationId xmlns:p14="http://schemas.microsoft.com/office/powerpoint/2010/main" val="89412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表, 直方图&#10;&#10;描述已自动生成">
            <a:extLst>
              <a:ext uri="{FF2B5EF4-FFF2-40B4-BE49-F238E27FC236}">
                <a16:creationId xmlns:a16="http://schemas.microsoft.com/office/drawing/2014/main" id="{9F4BA6CB-D07D-1044-311F-45333277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70" y="511289"/>
            <a:ext cx="4515185" cy="3037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4593D89-D248-0495-63C5-E59CAB424DF7}"/>
              </a:ext>
            </a:extLst>
          </p:cNvPr>
          <p:cNvSpPr txBox="1"/>
          <p:nvPr/>
        </p:nvSpPr>
        <p:spPr>
          <a:xfrm>
            <a:off x="9690531" y="666418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上：2</a:t>
            </a:r>
            <a:endParaRPr lang="en-US" altLang="zh-CN" sz="1400" b="1" dirty="0"/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9</a:t>
            </a:r>
          </a:p>
          <a:p>
            <a:r>
              <a:rPr lang="zh-CN" altLang="en-US" sz="1400" b="1" dirty="0"/>
              <a:t>中：6</a:t>
            </a:r>
            <a:r>
              <a:rPr lang="en-US" altLang="zh-CN" sz="1400" b="1" dirty="0"/>
              <a:t>8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16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3</a:t>
            </a:r>
            <a:endParaRPr lang="zh-CN" altLang="en-US" sz="1400" b="1" dirty="0"/>
          </a:p>
        </p:txBody>
      </p:sp>
      <p:pic>
        <p:nvPicPr>
          <p:cNvPr id="29" name="图片 28" descr="图表, 直方图&#10;&#10;描述已自动生成">
            <a:extLst>
              <a:ext uri="{FF2B5EF4-FFF2-40B4-BE49-F238E27FC236}">
                <a16:creationId xmlns:a16="http://schemas.microsoft.com/office/drawing/2014/main" id="{15671242-908B-61B8-0040-2F386E304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4" y="372397"/>
            <a:ext cx="4515185" cy="310644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18A4F36-93D1-3FC5-66F3-1FC8759B06AB}"/>
              </a:ext>
            </a:extLst>
          </p:cNvPr>
          <p:cNvSpPr txBox="1"/>
          <p:nvPr/>
        </p:nvSpPr>
        <p:spPr>
          <a:xfrm>
            <a:off x="3756456" y="666417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3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8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77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23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12</a:t>
            </a:r>
            <a:endParaRPr lang="zh-CN" altLang="en-US" sz="1400" b="1" dirty="0"/>
          </a:p>
        </p:txBody>
      </p:sp>
      <p:pic>
        <p:nvPicPr>
          <p:cNvPr id="32" name="图片 31" descr="图表, 直方图&#10;&#10;描述已自动生成">
            <a:extLst>
              <a:ext uri="{FF2B5EF4-FFF2-40B4-BE49-F238E27FC236}">
                <a16:creationId xmlns:a16="http://schemas.microsoft.com/office/drawing/2014/main" id="{677D53F8-3027-1282-57D7-DB3630A3C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70" y="3548289"/>
            <a:ext cx="4515185" cy="306099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E3A499-6B4D-392C-2C3A-752F61F179E5}"/>
              </a:ext>
            </a:extLst>
          </p:cNvPr>
          <p:cNvSpPr txBox="1"/>
          <p:nvPr/>
        </p:nvSpPr>
        <p:spPr>
          <a:xfrm>
            <a:off x="6718731" y="3781093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2</a:t>
            </a:r>
            <a:endParaRPr lang="en-US" altLang="zh-CN" sz="1400" b="1" dirty="0"/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28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57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1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pic>
        <p:nvPicPr>
          <p:cNvPr id="35" name="图片 34" descr="图表, 直方图&#10;&#10;描述已自动生成">
            <a:extLst>
              <a:ext uri="{FF2B5EF4-FFF2-40B4-BE49-F238E27FC236}">
                <a16:creationId xmlns:a16="http://schemas.microsoft.com/office/drawing/2014/main" id="{DC8FC350-12BC-D469-4306-4EB61A46C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4" y="3548289"/>
            <a:ext cx="4515186" cy="308507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35DAAA9E-C22A-70E7-6A4B-6F9E07BDAB2D}"/>
              </a:ext>
            </a:extLst>
          </p:cNvPr>
          <p:cNvSpPr txBox="1"/>
          <p:nvPr/>
        </p:nvSpPr>
        <p:spPr>
          <a:xfrm>
            <a:off x="765607" y="3781093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18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22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78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5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FD43DD-F7EA-447C-CF2B-5C2BE20CDE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42" t="18664" r="60493" b="52264"/>
          <a:stretch/>
        </p:blipFill>
        <p:spPr>
          <a:xfrm>
            <a:off x="4801777" y="851958"/>
            <a:ext cx="1162175" cy="10736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049BFB-C8C1-6CF5-9C64-F868C6CF14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32" t="63349" r="60748" b="7579"/>
          <a:stretch/>
        </p:blipFill>
        <p:spPr>
          <a:xfrm>
            <a:off x="10728755" y="851958"/>
            <a:ext cx="1104590" cy="10736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E8286F-E05A-2048-69B9-1FF065C13B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371" t="34869" r="2347" b="38760"/>
          <a:stretch/>
        </p:blipFill>
        <p:spPr>
          <a:xfrm>
            <a:off x="5142561" y="2246325"/>
            <a:ext cx="790911" cy="13019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7253B3-BAAF-9CD2-4550-3B80737B01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45" t="19050" r="61553" b="52741"/>
          <a:stretch/>
        </p:blipFill>
        <p:spPr>
          <a:xfrm>
            <a:off x="4801777" y="3893693"/>
            <a:ext cx="1214333" cy="1038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E9AE1E-7B3F-3140-A818-89BA55FA16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040" t="63615" r="60982" b="7775"/>
          <a:stretch/>
        </p:blipFill>
        <p:spPr>
          <a:xfrm>
            <a:off x="10728755" y="3886317"/>
            <a:ext cx="1179576" cy="10534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09E6E3-3A89-86CA-03F9-E271314B7E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371" t="34869" r="2347" b="38760"/>
          <a:stretch/>
        </p:blipFill>
        <p:spPr>
          <a:xfrm>
            <a:off x="10880835" y="2246325"/>
            <a:ext cx="790911" cy="1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F956E7E1-8F99-1EC2-82E3-9441E445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386" y="1553591"/>
            <a:ext cx="4079673" cy="3079541"/>
          </a:xfrm>
          <a:prstGeom prst="rect">
            <a:avLst/>
          </a:prstGeom>
        </p:spPr>
      </p:pic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F6A0E1F8-3FA1-8D8A-7206-619EF624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8" y="1553591"/>
            <a:ext cx="4046786" cy="30795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995764-7750-BAD6-1278-069813E3AAB1}"/>
              </a:ext>
            </a:extLst>
          </p:cNvPr>
          <p:cNvSpPr txBox="1"/>
          <p:nvPr/>
        </p:nvSpPr>
        <p:spPr>
          <a:xfrm>
            <a:off x="3467285" y="1722861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33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35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53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2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1A40B5-3D89-4204-67A8-A5962CED32E9}"/>
              </a:ext>
            </a:extLst>
          </p:cNvPr>
          <p:cNvSpPr txBox="1"/>
          <p:nvPr/>
        </p:nvSpPr>
        <p:spPr>
          <a:xfrm>
            <a:off x="9122361" y="1722861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21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27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48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2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6DF413-3B6D-FB76-6B50-BFEDAD061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9" t="63891" r="60903" b="8292"/>
          <a:stretch/>
        </p:blipFill>
        <p:spPr>
          <a:xfrm>
            <a:off x="10298059" y="2070418"/>
            <a:ext cx="1127464" cy="1022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370D3B-E1F1-99C2-35F0-2E818270F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6" t="19229" r="61150" b="53290"/>
          <a:stretch/>
        </p:blipFill>
        <p:spPr>
          <a:xfrm>
            <a:off x="4687409" y="2082786"/>
            <a:ext cx="1091953" cy="1010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78AD72-136D-0A6F-FB3C-703D498B10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71" t="34869" r="2347" b="38760"/>
          <a:stretch/>
        </p:blipFill>
        <p:spPr>
          <a:xfrm>
            <a:off x="5156727" y="3093361"/>
            <a:ext cx="790911" cy="1301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BF8B98-792A-969A-E7A7-3CC87E35B1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71" t="34869" r="2347" b="38760"/>
          <a:stretch/>
        </p:blipFill>
        <p:spPr>
          <a:xfrm>
            <a:off x="10762659" y="3093361"/>
            <a:ext cx="790911" cy="1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5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0" y="358534"/>
            <a:ext cx="11366073" cy="6164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6782" y="847525"/>
            <a:ext cx="5055964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en-US" altLang="zh-CN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2014</a:t>
            </a:r>
            <a:r>
              <a:rPr lang="zh-CN" altLang="en-US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年检测结果评价总结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66" y="1711815"/>
            <a:ext cx="10056990" cy="45792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1566" y="3049676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7785" y="4018622"/>
            <a:ext cx="1958841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05000"/>
              </a:lnSpc>
            </a:pPr>
            <a:endParaRPr sz="2400" kern="100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1146" y="4538963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80000">
            <a:off x="8962764" y="1484130"/>
            <a:ext cx="982829" cy="1010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875311" y="1417167"/>
            <a:ext cx="1129020" cy="1271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BABF56-2F55-9E8B-82CF-5852A5714F58}"/>
              </a:ext>
            </a:extLst>
          </p:cNvPr>
          <p:cNvSpPr txBox="1"/>
          <p:nvPr/>
        </p:nvSpPr>
        <p:spPr>
          <a:xfrm>
            <a:off x="1614757" y="2773396"/>
            <a:ext cx="8284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年检测结果中每一幼儿身高、体重、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分法评价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（见数据表格）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年检测结果中幼儿群体的的身高、体重、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等级分布：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男女童群体都存在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身高等级偏低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体重等级偏高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等级明显偏高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男童群体的三项等级分布更加不均衡。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年检测结果中男女群体间身高、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没有显著差异，男童群体体重略高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9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&#10;&#10;描述已自动生成">
            <a:extLst>
              <a:ext uri="{FF2B5EF4-FFF2-40B4-BE49-F238E27FC236}">
                <a16:creationId xmlns:a16="http://schemas.microsoft.com/office/drawing/2014/main" id="{C0862E53-3CFA-DD63-3579-AD62C0046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7" y="654718"/>
            <a:ext cx="7164698" cy="3185000"/>
          </a:xfrm>
          <a:prstGeom prst="rect">
            <a:avLst/>
          </a:prstGeom>
        </p:spPr>
      </p:pic>
      <p:pic>
        <p:nvPicPr>
          <p:cNvPr id="5" name="图片 4" descr="屏幕上有字&#10;&#10;描述已自动生成">
            <a:extLst>
              <a:ext uri="{FF2B5EF4-FFF2-40B4-BE49-F238E27FC236}">
                <a16:creationId xmlns:a16="http://schemas.microsoft.com/office/drawing/2014/main" id="{6FEB570C-EA5B-1E2D-8253-32B8C0CA2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7" y="4002207"/>
            <a:ext cx="4172546" cy="12838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4D505E-4C8D-61D6-9C8A-8286BD3530BA}"/>
              </a:ext>
            </a:extLst>
          </p:cNvPr>
          <p:cNvSpPr txBox="1"/>
          <p:nvPr/>
        </p:nvSpPr>
        <p:spPr>
          <a:xfrm>
            <a:off x="544297" y="4778349"/>
            <a:ext cx="4172546" cy="28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ED8AD-0A99-B1C6-CED6-3AAAFCE8A75E}"/>
              </a:ext>
            </a:extLst>
          </p:cNvPr>
          <p:cNvSpPr txBox="1"/>
          <p:nvPr/>
        </p:nvSpPr>
        <p:spPr>
          <a:xfrm>
            <a:off x="1977068" y="2123688"/>
            <a:ext cx="298278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C3F9226-4BA6-A36B-312C-BBE170DC623A}"/>
              </a:ext>
            </a:extLst>
          </p:cNvPr>
          <p:cNvCxnSpPr>
            <a:cxnSpLocks/>
          </p:cNvCxnSpPr>
          <p:nvPr/>
        </p:nvCxnSpPr>
        <p:spPr>
          <a:xfrm>
            <a:off x="1977068" y="1587536"/>
            <a:ext cx="20511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84D436F3-52E1-D4C5-8E12-79D9E18E7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304" y="6372079"/>
            <a:ext cx="5562600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 Buuren, S., Groothuis-Oudshoorn, K. (2011).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mice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Multivariate Imputation by Chained Equations in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Statistical Software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(3), 1–67.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doi:10.18637/jss.v045.i03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5C8E3B-2C8D-4523-4DCE-55D8C6EBDF3D}"/>
              </a:ext>
            </a:extLst>
          </p:cNvPr>
          <p:cNvSpPr txBox="1"/>
          <p:nvPr/>
        </p:nvSpPr>
        <p:spPr>
          <a:xfrm>
            <a:off x="8043704" y="3228945"/>
            <a:ext cx="3703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h_Zscore</a:t>
            </a:r>
            <a:r>
              <a:rPr lang="en-US" altLang="zh-CN" sz="2000" dirty="0"/>
              <a:t> *</a:t>
            </a:r>
            <a:r>
              <a:rPr lang="el-GR" altLang="zh-CN" sz="2000" i="1" dirty="0"/>
              <a:t> </a:t>
            </a:r>
            <a:r>
              <a:rPr lang="el-GR" altLang="zh-CN" sz="2000" dirty="0"/>
              <a:t>σ</a:t>
            </a:r>
            <a:r>
              <a:rPr lang="en-US" altLang="zh-CN" sz="2000" baseline="-25000" dirty="0"/>
              <a:t>5.1</a:t>
            </a:r>
            <a:r>
              <a:rPr lang="el-GR" altLang="zh-CN" sz="2000" dirty="0"/>
              <a:t> </a:t>
            </a:r>
            <a:r>
              <a:rPr lang="en-US" altLang="zh-CN" sz="2000" dirty="0"/>
              <a:t>+</a:t>
            </a:r>
            <a:r>
              <a:rPr lang="el-GR" altLang="zh-CN" sz="2000" dirty="0"/>
              <a:t> μ </a:t>
            </a:r>
            <a:r>
              <a:rPr lang="en-US" altLang="zh-CN" sz="2000" baseline="-25000" dirty="0"/>
              <a:t>5.1 </a:t>
            </a:r>
            <a:r>
              <a:rPr lang="en-US" altLang="zh-CN" sz="2000" dirty="0"/>
              <a:t>= 21.32</a:t>
            </a:r>
            <a:endParaRPr lang="zh-CN" altLang="en-US" sz="2000" dirty="0"/>
          </a:p>
        </p:txBody>
      </p:sp>
      <p:pic>
        <p:nvPicPr>
          <p:cNvPr id="9" name="图片 8" descr="图形用户界面, 文本&#10;&#10;描述已自动生成">
            <a:extLst>
              <a:ext uri="{FF2B5EF4-FFF2-40B4-BE49-F238E27FC236}">
                <a16:creationId xmlns:a16="http://schemas.microsoft.com/office/drawing/2014/main" id="{005DFD87-331E-E3E2-56E3-CE181C482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43" y="4047999"/>
            <a:ext cx="6384777" cy="18388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7DE0317-657D-A95D-8336-E79E1FEA7FBC}"/>
              </a:ext>
            </a:extLst>
          </p:cNvPr>
          <p:cNvSpPr txBox="1"/>
          <p:nvPr/>
        </p:nvSpPr>
        <p:spPr>
          <a:xfrm>
            <a:off x="7509866" y="5342565"/>
            <a:ext cx="452690" cy="544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741DA0-4701-F370-C020-153E911E12C8}"/>
              </a:ext>
            </a:extLst>
          </p:cNvPr>
          <p:cNvSpPr txBox="1"/>
          <p:nvPr/>
        </p:nvSpPr>
        <p:spPr>
          <a:xfrm>
            <a:off x="424585" y="111808"/>
            <a:ext cx="310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年检测结果总览</a:t>
            </a:r>
          </a:p>
        </p:txBody>
      </p:sp>
    </p:spTree>
    <p:extLst>
      <p:ext uri="{BB962C8B-B14F-4D97-AF65-F5344CB8AC3E}">
        <p14:creationId xmlns:p14="http://schemas.microsoft.com/office/powerpoint/2010/main" val="413117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2C439C-4272-EC57-0D78-3C7DCC27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6EE25C-6F56-867C-604C-109F74D5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30" y="223897"/>
            <a:ext cx="4711042" cy="30264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888047-EC9D-E884-A38F-4AE56EF5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74" y="223897"/>
            <a:ext cx="4711042" cy="30264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A5492C-435B-2715-3C52-AAFC5F4A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30" y="158063"/>
            <a:ext cx="4882676" cy="31367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F23D7E-B999-2EB7-DD8C-FF8821C6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57" y="158063"/>
            <a:ext cx="4882676" cy="31367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213D35-8441-3631-B41B-FA5DD14BA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57" y="3499420"/>
            <a:ext cx="4882676" cy="3136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2632D5-4A3F-458C-0B40-EC1F4240A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18757"/>
            <a:ext cx="4882676" cy="31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03B94E-EBF5-BDC6-793D-34D290C1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CA4356-6696-ABDA-2243-D97EBD5C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03" y="2568513"/>
            <a:ext cx="6345158" cy="40762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C659CA-75A8-25C6-5DC8-E6EA976FD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39" y="213204"/>
            <a:ext cx="6345158" cy="407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6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17E02707-B14F-BCDF-1BC4-6EC34D8F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22" y="55986"/>
            <a:ext cx="5344110" cy="34331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916262E-D35B-ECAC-1F17-D6AC18AC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132" y="55986"/>
            <a:ext cx="5344111" cy="343318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95F7691-6A61-7977-86F8-A99F6F3D3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183" y="3433186"/>
            <a:ext cx="4926115" cy="336882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61E8388-845D-99C6-57A3-AA3DC5FB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22" y="3429000"/>
            <a:ext cx="4926115" cy="33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2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0C70298-4DEC-9084-9C3D-23112130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6" y="1455576"/>
            <a:ext cx="5216193" cy="33512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F7F369-A8C5-5A3A-7E47-90A0C9094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149" y="1357604"/>
            <a:ext cx="6057856" cy="41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69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B432B09-26D8-953C-D5A3-D92BB4C0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051" y="230490"/>
            <a:ext cx="4177004" cy="326761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64830C6-CBD3-3734-B7FE-83A383DEC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051" y="3498109"/>
            <a:ext cx="4177004" cy="326761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E512F2F-3F62-7318-7BB9-A683A17CD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1" y="230490"/>
            <a:ext cx="4177004" cy="3267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A999F86-89F1-9102-0BF8-109690B99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1" y="3498108"/>
            <a:ext cx="4177004" cy="32676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344FEB-7FB2-78AF-A15A-68C8323A9826}"/>
              </a:ext>
            </a:extLst>
          </p:cNvPr>
          <p:cNvSpPr txBox="1"/>
          <p:nvPr/>
        </p:nvSpPr>
        <p:spPr>
          <a:xfrm>
            <a:off x="6810050" y="3621220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10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22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70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4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582F43-345F-8213-9A56-FC8B7BE8CF33}"/>
              </a:ext>
            </a:extLst>
          </p:cNvPr>
          <p:cNvSpPr txBox="1"/>
          <p:nvPr/>
        </p:nvSpPr>
        <p:spPr>
          <a:xfrm>
            <a:off x="1216665" y="3621220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17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43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72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5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E566F1-2238-018E-14A3-A24F19C4CB94}"/>
              </a:ext>
            </a:extLst>
          </p:cNvPr>
          <p:cNvSpPr txBox="1"/>
          <p:nvPr/>
        </p:nvSpPr>
        <p:spPr>
          <a:xfrm>
            <a:off x="6810050" y="372202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4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16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75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9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51FFC5-1B5F-BC2F-7A51-1A7D3DF34B9F}"/>
              </a:ext>
            </a:extLst>
          </p:cNvPr>
          <p:cNvSpPr txBox="1"/>
          <p:nvPr/>
        </p:nvSpPr>
        <p:spPr>
          <a:xfrm>
            <a:off x="1216665" y="372201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4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18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101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11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BC3A22-775B-6FA8-9514-5F3456400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318" t="63175" r="26171" b="8580"/>
          <a:stretch/>
        </p:blipFill>
        <p:spPr>
          <a:xfrm>
            <a:off x="10447113" y="741275"/>
            <a:ext cx="1056443" cy="10431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113D60-C31C-F1D0-30F7-2F20F592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35" t="18704" r="25087" b="52971"/>
          <a:stretch/>
        </p:blipFill>
        <p:spPr>
          <a:xfrm>
            <a:off x="4888453" y="738315"/>
            <a:ext cx="1063089" cy="1046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075322-7B32-4408-654F-976697F641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111" t="63321" r="26812" b="8349"/>
          <a:stretch/>
        </p:blipFill>
        <p:spPr>
          <a:xfrm>
            <a:off x="10490889" y="3777765"/>
            <a:ext cx="1183706" cy="10431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175B15-F0DF-62D7-2088-D5A15FFA7E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468" t="19052" r="25664" b="53020"/>
          <a:stretch/>
        </p:blipFill>
        <p:spPr>
          <a:xfrm>
            <a:off x="4811468" y="3792561"/>
            <a:ext cx="1217058" cy="1028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FA65EF-EFBA-E7F3-D714-3755CC7127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371" t="34869" r="2347" b="38760"/>
          <a:stretch/>
        </p:blipFill>
        <p:spPr>
          <a:xfrm>
            <a:off x="5038154" y="2137499"/>
            <a:ext cx="790911" cy="13019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D15329-0BD9-8340-8E75-AC13DFA207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371" t="34869" r="2347" b="38760"/>
          <a:stretch/>
        </p:blipFill>
        <p:spPr>
          <a:xfrm>
            <a:off x="10579878" y="2137499"/>
            <a:ext cx="790911" cy="1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5198834"/>
            <a:ext cx="12204700" cy="172556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10" y="402406"/>
            <a:ext cx="3546399" cy="20438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00000">
            <a:off x="10677712" y="641335"/>
            <a:ext cx="815417" cy="7949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0000">
            <a:off x="10993902" y="2613276"/>
            <a:ext cx="815417" cy="794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95" y="180031"/>
            <a:ext cx="1076221" cy="10663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20000">
            <a:off x="3752360" y="576438"/>
            <a:ext cx="577873" cy="7928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710" y="1303062"/>
            <a:ext cx="819293" cy="8092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856926" y="815909"/>
            <a:ext cx="2304615" cy="109418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499"/>
              </a:lnSpc>
            </a:pPr>
            <a:r>
              <a:rPr sz="6381" kern="5000" spc="133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目</a:t>
            </a:r>
            <a:r>
              <a:rPr sz="6381" kern="5000" spc="133">
                <a:solidFill>
                  <a:srgbClr val="3C85C7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录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227330" y="1812887"/>
            <a:ext cx="1715929" cy="35281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2057" kern="5000" spc="133">
                <a:solidFill>
                  <a:srgbClr val="A8A8A8">
                    <a:alpha val="7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CONTENTS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450" y="3956959"/>
            <a:ext cx="2885497" cy="3429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1620963" y="6005409"/>
            <a:ext cx="1096508" cy="1233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84" y="6027947"/>
            <a:ext cx="880467" cy="10191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938" y="5692191"/>
            <a:ext cx="1360932" cy="1502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9262" y="3428999"/>
            <a:ext cx="3129087" cy="3429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3482" y="5237838"/>
            <a:ext cx="1058892" cy="55349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832662" y="4660503"/>
            <a:ext cx="3672393" cy="52270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zh-CN" alt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两次检测结果对比</a:t>
            </a:r>
            <a:endParaRPr sz="3048" kern="5000" spc="133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2836" y="4627572"/>
            <a:ext cx="1093960" cy="5885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291391" y="4624430"/>
            <a:ext cx="1321659" cy="5948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3469" kern="5000" spc="133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03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05212" y="3750858"/>
            <a:ext cx="1093960" cy="58856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343767" y="3747717"/>
            <a:ext cx="1321659" cy="5948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3469" kern="5000" spc="133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02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832662" y="2907075"/>
            <a:ext cx="4087703" cy="45189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499"/>
              </a:lnSpc>
            </a:pPr>
            <a:r>
              <a:rPr 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2014</a:t>
            </a:r>
            <a:r>
              <a:rPr lang="zh-CN" alt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年检测结果评价</a:t>
            </a:r>
            <a:endParaRPr sz="3048" kern="5000" spc="133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93524" y="2879989"/>
            <a:ext cx="1105649" cy="576872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343767" y="2871003"/>
            <a:ext cx="1321659" cy="5948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3469" kern="5000" spc="133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01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2CA7E7-2B4C-FE03-B0A8-A869C9929B62}"/>
              </a:ext>
            </a:extLst>
          </p:cNvPr>
          <p:cNvSpPr txBox="1"/>
          <p:nvPr/>
        </p:nvSpPr>
        <p:spPr>
          <a:xfrm>
            <a:off x="4832662" y="3819192"/>
            <a:ext cx="4087703" cy="45189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499"/>
              </a:lnSpc>
            </a:pPr>
            <a:r>
              <a:rPr 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2016</a:t>
            </a:r>
            <a:r>
              <a:rPr lang="zh-CN" altLang="en-US" sz="3048" kern="5000" spc="133" dirty="0">
                <a:solidFill>
                  <a:srgbClr val="3C85C7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年检测结果评价</a:t>
            </a:r>
            <a:endParaRPr sz="3048" kern="5000" spc="133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B742B29-4F73-E9BC-E34F-CBA69ACB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42" y="1198485"/>
            <a:ext cx="4625769" cy="36186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85B718-AFAC-15B3-A6EB-D8CA7066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2" y="1198485"/>
            <a:ext cx="4625769" cy="36186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D35BD7-FDAC-C72E-2F94-C3E3B11BE168}"/>
              </a:ext>
            </a:extLst>
          </p:cNvPr>
          <p:cNvSpPr txBox="1"/>
          <p:nvPr/>
        </p:nvSpPr>
        <p:spPr>
          <a:xfrm>
            <a:off x="6833085" y="1483166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10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19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70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5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7E7460-8E05-F5FB-EA9A-8B4145ECAD33}"/>
              </a:ext>
            </a:extLst>
          </p:cNvPr>
          <p:cNvSpPr txBox="1"/>
          <p:nvPr/>
        </p:nvSpPr>
        <p:spPr>
          <a:xfrm>
            <a:off x="1096207" y="1429898"/>
            <a:ext cx="923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上：</a:t>
            </a:r>
            <a:r>
              <a:rPr lang="en-US" altLang="zh-CN" sz="1400" b="1" dirty="0"/>
              <a:t>25</a:t>
            </a:r>
          </a:p>
          <a:p>
            <a:r>
              <a:rPr lang="zh-CN" altLang="en-US" sz="1400" b="1" dirty="0"/>
              <a:t>中上：</a:t>
            </a:r>
            <a:r>
              <a:rPr lang="en-US" altLang="zh-CN" sz="1400" b="1" dirty="0"/>
              <a:t>37</a:t>
            </a:r>
          </a:p>
          <a:p>
            <a:r>
              <a:rPr lang="zh-CN" altLang="en-US" sz="1400" b="1" dirty="0"/>
              <a:t>中：</a:t>
            </a:r>
            <a:r>
              <a:rPr lang="en-US" altLang="zh-CN" sz="1400" b="1" dirty="0"/>
              <a:t>71</a:t>
            </a:r>
          </a:p>
          <a:p>
            <a:r>
              <a:rPr lang="zh-CN" altLang="en-US" sz="1400" b="1" dirty="0"/>
              <a:t>中下：</a:t>
            </a:r>
            <a:r>
              <a:rPr lang="en-US" altLang="zh-CN" sz="1400" b="1" dirty="0"/>
              <a:t>4</a:t>
            </a:r>
          </a:p>
          <a:p>
            <a:r>
              <a:rPr lang="zh-CN" altLang="en-US" sz="1400" b="1" dirty="0"/>
              <a:t>下：</a:t>
            </a:r>
            <a:r>
              <a:rPr lang="en-US" altLang="zh-CN" sz="1400" b="1" dirty="0"/>
              <a:t>0</a:t>
            </a:r>
            <a:endParaRPr lang="zh-CN" altLang="en-US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2A7805-0958-710A-8011-D3E4C4985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43" t="64097" r="27913" b="9146"/>
          <a:stretch/>
        </p:blipFill>
        <p:spPr>
          <a:xfrm>
            <a:off x="10821108" y="1668774"/>
            <a:ext cx="1100832" cy="9839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EB02DE-0218-89BD-BF4A-83B849411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47" t="19377" r="26427" b="53867"/>
          <a:stretch/>
        </p:blipFill>
        <p:spPr>
          <a:xfrm>
            <a:off x="5082163" y="1668775"/>
            <a:ext cx="1167414" cy="9839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BF4711-16D3-3869-6D87-D748AFA28D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371" t="34869" r="2347" b="38760"/>
          <a:stretch/>
        </p:blipFill>
        <p:spPr>
          <a:xfrm>
            <a:off x="5305089" y="2903320"/>
            <a:ext cx="790911" cy="1301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5AA6CD-196E-7A65-580D-30B92B500E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371" t="34869" r="2347" b="38760"/>
          <a:stretch/>
        </p:blipFill>
        <p:spPr>
          <a:xfrm>
            <a:off x="11005853" y="2903320"/>
            <a:ext cx="790911" cy="1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10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0" y="358534"/>
            <a:ext cx="11366073" cy="6164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6782" y="847525"/>
            <a:ext cx="5055964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en-US" altLang="zh-CN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2016</a:t>
            </a:r>
            <a:r>
              <a:rPr lang="zh-CN" altLang="en-US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年检测结果评价总结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66" y="1711815"/>
            <a:ext cx="10056990" cy="45792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1566" y="3049676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7785" y="4018622"/>
            <a:ext cx="1958841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05000"/>
              </a:lnSpc>
            </a:pPr>
            <a:endParaRPr sz="2400" kern="100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1146" y="4538963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80000">
            <a:off x="8962764" y="1484130"/>
            <a:ext cx="982829" cy="1010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875311" y="1417167"/>
            <a:ext cx="1129020" cy="1271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BABF56-2F55-9E8B-82CF-5852A5714F58}"/>
              </a:ext>
            </a:extLst>
          </p:cNvPr>
          <p:cNvSpPr txBox="1"/>
          <p:nvPr/>
        </p:nvSpPr>
        <p:spPr>
          <a:xfrm>
            <a:off x="1693126" y="2735726"/>
            <a:ext cx="8727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年检测结果中每一幼儿身高、体重、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分法评价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（见数据表格）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年检测结果中幼儿群体的的身高、体重、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等级分布：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男女童群体都存在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身高等级偏高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等级明显偏高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男童群体的体重和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等级分布更加不均衡。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年检测结果中男女群体间身高、体重没有显著差异，男童群体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显著较高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96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上有字&#10;&#10;描述已自动生成">
            <a:extLst>
              <a:ext uri="{FF2B5EF4-FFF2-40B4-BE49-F238E27FC236}">
                <a16:creationId xmlns:a16="http://schemas.microsoft.com/office/drawing/2014/main" id="{F13AE463-1C75-C909-317A-4F10C2C50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47"/>
          <a:stretch/>
        </p:blipFill>
        <p:spPr>
          <a:xfrm>
            <a:off x="6338275" y="1649962"/>
            <a:ext cx="3858833" cy="2296245"/>
          </a:xfrm>
          <a:prstGeom prst="rect">
            <a:avLst/>
          </a:prstGeom>
        </p:spPr>
      </p:pic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FA238589-24D6-51F2-350D-A179AA9E5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96" y="1649962"/>
            <a:ext cx="3757838" cy="23252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E920E2-5E64-D729-AB21-68402885CDB0}"/>
              </a:ext>
            </a:extLst>
          </p:cNvPr>
          <p:cNvSpPr txBox="1"/>
          <p:nvPr/>
        </p:nvSpPr>
        <p:spPr>
          <a:xfrm>
            <a:off x="1376796" y="2798084"/>
            <a:ext cx="375783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F0EB77-F39B-31AA-4AA9-84CAF72A3617}"/>
              </a:ext>
            </a:extLst>
          </p:cNvPr>
          <p:cNvSpPr txBox="1"/>
          <p:nvPr/>
        </p:nvSpPr>
        <p:spPr>
          <a:xfrm>
            <a:off x="6338275" y="2428752"/>
            <a:ext cx="385883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C0876-C247-3BAF-AE72-7D8DC5F7F508}"/>
              </a:ext>
            </a:extLst>
          </p:cNvPr>
          <p:cNvSpPr txBox="1"/>
          <p:nvPr/>
        </p:nvSpPr>
        <p:spPr>
          <a:xfrm>
            <a:off x="2071163" y="4401831"/>
            <a:ext cx="74989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之前同一次检查结果内的对比使用方法是独立样本的</a:t>
            </a:r>
            <a:r>
              <a:rPr lang="en-US" altLang="zh-CN" dirty="0"/>
              <a:t>t</a:t>
            </a:r>
            <a:r>
              <a:rPr lang="zh-CN" altLang="en-US" dirty="0"/>
              <a:t>检验。</a:t>
            </a:r>
            <a:endParaRPr lang="en-US" altLang="zh-CN" dirty="0"/>
          </a:p>
          <a:p>
            <a:r>
              <a:rPr lang="zh-CN" altLang="en-US" dirty="0"/>
              <a:t>一个小朋友如果分别在不同时间点被采集数据，这种情况就属于重复测量设计，因为已经违反了独立性的原则，不能采用原先的检验方法了，</a:t>
            </a:r>
            <a:endParaRPr lang="en-US" altLang="zh-CN" dirty="0"/>
          </a:p>
          <a:p>
            <a:r>
              <a:rPr lang="zh-CN" altLang="en-US" dirty="0"/>
              <a:t>原理大致一样，但可以允许部分数据间的配对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DBE961-C07B-8A21-E4DC-C13F7B75DD59}"/>
              </a:ext>
            </a:extLst>
          </p:cNvPr>
          <p:cNvSpPr txBox="1"/>
          <p:nvPr/>
        </p:nvSpPr>
        <p:spPr>
          <a:xfrm>
            <a:off x="1229473" y="461156"/>
            <a:ext cx="310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两次检测结果对比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646AB6-E779-A01A-208F-C64FCEA79DE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134634" y="2613418"/>
            <a:ext cx="1203641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5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0A0B66-B3B4-FBB3-FE05-FC255D76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63" y="183520"/>
            <a:ext cx="5261095" cy="32454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B10AD5-ADB6-D474-FA73-9A997BE64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8" y="183520"/>
            <a:ext cx="5261095" cy="32454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6020A9-347E-2FC2-9B62-919D18206A2C}"/>
              </a:ext>
            </a:extLst>
          </p:cNvPr>
          <p:cNvSpPr txBox="1"/>
          <p:nvPr/>
        </p:nvSpPr>
        <p:spPr>
          <a:xfrm>
            <a:off x="4740676" y="2781277"/>
            <a:ext cx="29154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/>
              <a:t>稳健回归</a:t>
            </a:r>
            <a:r>
              <a:rPr lang="en-US" altLang="zh-CN" b="1" dirty="0"/>
              <a:t>(robust)</a:t>
            </a:r>
            <a:r>
              <a:rPr lang="zh-CN" altLang="en-US" b="1" dirty="0"/>
              <a:t>统计方法</a:t>
            </a: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B8911BDC-C493-0656-DB11-E79C76D70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69" y="3368784"/>
            <a:ext cx="7561262" cy="34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3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DB59DE-6BD5-8A62-3A94-D72163F3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42" y="69931"/>
            <a:ext cx="5270858" cy="3251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D8399F-CE2A-4DDB-9C72-5CD06104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51" y="69930"/>
            <a:ext cx="5270859" cy="32515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FD14F3-A58F-E549-7551-CD2A8E555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166" y="3274016"/>
            <a:ext cx="7761343" cy="35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8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7E85D3-F93E-1926-0708-5827ABFD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12" y="136001"/>
            <a:ext cx="5109655" cy="31520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EAE624-A826-81F8-10A4-58FCB93E8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77" y="136001"/>
            <a:ext cx="5109655" cy="3152059"/>
          </a:xfrm>
          <a:prstGeom prst="rect">
            <a:avLst/>
          </a:prstGeom>
        </p:spPr>
      </p:pic>
      <p:pic>
        <p:nvPicPr>
          <p:cNvPr id="6" name="图片 5" descr="地图的截图&#10;&#10;描述已自动生成">
            <a:extLst>
              <a:ext uri="{FF2B5EF4-FFF2-40B4-BE49-F238E27FC236}">
                <a16:creationId xmlns:a16="http://schemas.microsoft.com/office/drawing/2014/main" id="{0422C1A5-693C-CC8F-BF48-E2969359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76" y="3279509"/>
            <a:ext cx="7737495" cy="3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3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F72273F-5B5F-CF19-944A-AB8B8595BEBF}"/>
              </a:ext>
            </a:extLst>
          </p:cNvPr>
          <p:cNvGrpSpPr/>
          <p:nvPr/>
        </p:nvGrpSpPr>
        <p:grpSpPr>
          <a:xfrm>
            <a:off x="1005984" y="164428"/>
            <a:ext cx="9806866" cy="3602066"/>
            <a:chOff x="781231" y="998945"/>
            <a:chExt cx="10473856" cy="400114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4578634-6812-A93A-0F60-AAD98023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1957" y="998945"/>
              <a:ext cx="4032778" cy="400114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A03FF95-620D-70D6-A2A3-9D4998AF8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769"/>
            <a:stretch/>
          </p:blipFill>
          <p:spPr>
            <a:xfrm>
              <a:off x="781231" y="998945"/>
              <a:ext cx="3275864" cy="400114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24DF8A-FF74-62AA-727F-6DD8DD8D0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2309" y="998945"/>
              <a:ext cx="4032778" cy="4001148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7922C6-B8B8-3E97-1AC1-9EE6FF0E7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0" t="7710" r="20668" b="8580"/>
          <a:stretch/>
        </p:blipFill>
        <p:spPr>
          <a:xfrm>
            <a:off x="1256503" y="3766494"/>
            <a:ext cx="2957703" cy="30915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EA8A18-CFA1-C31A-EDC3-AF9BC57211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97" t="7492" r="22049" b="7775"/>
          <a:stretch/>
        </p:blipFill>
        <p:spPr>
          <a:xfrm>
            <a:off x="4298686" y="3746918"/>
            <a:ext cx="2957702" cy="3119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5412A7-9645-6922-9990-757097D3B6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59" t="8189" r="22808" b="8291"/>
          <a:stretch/>
        </p:blipFill>
        <p:spPr>
          <a:xfrm>
            <a:off x="7312456" y="3784250"/>
            <a:ext cx="2894066" cy="30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6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0" y="358534"/>
            <a:ext cx="11366073" cy="6164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6782" y="847525"/>
            <a:ext cx="5055964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zh-CN" altLang="en-US" sz="3200" kern="5000" spc="133" dirty="0">
                <a:solidFill>
                  <a:srgbClr val="545354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两次检测结果对比总结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66" y="1646415"/>
            <a:ext cx="10056990" cy="45792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1566" y="3049676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7785" y="4018622"/>
            <a:ext cx="1958841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05000"/>
              </a:lnSpc>
            </a:pPr>
            <a:endParaRPr sz="2400" kern="100" dirty="0">
              <a:solidFill>
                <a:srgbClr val="3C85C7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1146" y="4538963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80000">
            <a:off x="8962764" y="1484130"/>
            <a:ext cx="982829" cy="1010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875311" y="1417167"/>
            <a:ext cx="1129020" cy="1271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BABF56-2F55-9E8B-82CF-5852A5714F58}"/>
              </a:ext>
            </a:extLst>
          </p:cNvPr>
          <p:cNvSpPr txBox="1"/>
          <p:nvPr/>
        </p:nvSpPr>
        <p:spPr>
          <a:xfrm>
            <a:off x="1771146" y="2337175"/>
            <a:ext cx="77971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年检测结果相比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年，男女童群体身高和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都没有显著差异，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男童体重无显著差异，女童体重有减少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年检测结果相比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年，男女童群体身高等级分布明显偏高，中等占比增多。男童上下极端分布减少，女童无明显变化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男童体重等级分布明显偏高，中等占比减少，女童明显偏低，中等增多。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男女童极端分布占比无明显变化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 startAt="2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男女童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等级分布明显偏低，中等占比增多，男女童极端分布占比明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显减少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927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957EE59-FEF1-BB0A-EE5E-9512A690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1" y="1171852"/>
            <a:ext cx="11715956" cy="43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45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3" y="240452"/>
            <a:ext cx="11366073" cy="6164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45799" y="4626691"/>
            <a:ext cx="874279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75%</a:t>
            </a:r>
          </a:p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练习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121898" y="4384564"/>
            <a:ext cx="874279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50%</a:t>
            </a:r>
          </a:p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练习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902A2E-DD54-74E5-8540-0E359AA0F2D8}"/>
              </a:ext>
            </a:extLst>
          </p:cNvPr>
          <p:cNvSpPr txBox="1"/>
          <p:nvPr/>
        </p:nvSpPr>
        <p:spPr>
          <a:xfrm>
            <a:off x="1395228" y="540519"/>
            <a:ext cx="2351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引用是一种美德：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BE3AE73-8086-B6A3-45B6-45B3E04361B6}"/>
              </a:ext>
            </a:extLst>
          </p:cNvPr>
          <p:cNvSpPr txBox="1"/>
          <p:nvPr/>
        </p:nvSpPr>
        <p:spPr>
          <a:xfrm>
            <a:off x="1516669" y="1038604"/>
            <a:ext cx="900761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Core Team (2022).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language and environment for statistical computing. R Foundation for Statistical Computing, Vienna, Austria. URL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https://www.R-project.org/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Waring E, Quinn M, McNamara A,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Arino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Rubia E, Zhu H, Ellis S (2022). _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skimr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Compact and Flexible.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Summaries of Data_. R package version 2.1.5, &lt;https://CRAN.R-project.org/package=skimr&gt;.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Wickham.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ggplot2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Elegant Graphics for Data Analysis. Springer-Verlag New York, 2016.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Patil, I. (2021). Visualizations with statistical details: The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ggstatsplot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approach. Journal of Open Source Software, 6(61), 3167, doi:10.21105/joss.03167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Wickham H, Bryan J (2023). _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readxl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Read Excel Files_. R package version 1.4.2, &lt;https://CRAN.R-project.org/package=readxl&gt;.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Xiao N (2018). _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ggsci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Scientific Journal and Sci-Fi Themed Color Palettes for 'ggplot2'_. R package version 2.9, &lt;https://CRAN.R-project.org/package=ggsci&gt;.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 van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Buuren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Karin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Groothuis-Oudshoorn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(2011).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Multivariate Imputation by Chained Equations in R.  Journal of Statistical Software, 45(3), 1-67. DOI 10.18637/jss.v045.i03.</a:t>
            </a:r>
          </a:p>
          <a:p>
            <a:pPr marL="342900" indent="-342900">
              <a:buAutoNum type="arabicPeriod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Oberman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 (2022). _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ggmice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Visualizations for 'mice' with 'ggplot2'_. R package version 0.0.1, &lt;https://CRAN.R-project.org/package=ggmice&gt;.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97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FCEFC125-ACC9-AD1F-878A-1DB4FB7C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07" y="1921780"/>
            <a:ext cx="9570431" cy="3014439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0E23484C-CCB3-5D88-01DF-593E8A2C58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1169" y="3276599"/>
            <a:ext cx="2777231" cy="27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DC55FC-C1A3-2450-737F-0CEB4C8172D9}"/>
              </a:ext>
            </a:extLst>
          </p:cNvPr>
          <p:cNvSpPr txBox="1"/>
          <p:nvPr/>
        </p:nvSpPr>
        <p:spPr>
          <a:xfrm>
            <a:off x="1176207" y="984939"/>
            <a:ext cx="310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2014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年检测结果总览</a:t>
            </a:r>
          </a:p>
        </p:txBody>
      </p:sp>
    </p:spTree>
    <p:extLst>
      <p:ext uri="{BB962C8B-B14F-4D97-AF65-F5344CB8AC3E}">
        <p14:creationId xmlns:p14="http://schemas.microsoft.com/office/powerpoint/2010/main" val="2394413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3" y="240452"/>
            <a:ext cx="11366073" cy="6164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45799" y="4626691"/>
            <a:ext cx="874279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75%</a:t>
            </a:r>
          </a:p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练习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121898" y="4384564"/>
            <a:ext cx="874279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50%</a:t>
            </a:r>
          </a:p>
          <a:p>
            <a:pPr algn="ctr">
              <a:lnSpc>
                <a:spcPct val="112500"/>
              </a:lnSpc>
            </a:pPr>
            <a:r>
              <a:rPr sz="1600" kern="100">
                <a:solidFill>
                  <a:srgbClr val="FFFFFF">
                    <a:alpha val="100000"/>
                  </a:srgbClr>
                </a:solidFill>
                <a:latin typeface="Noto Sans S Chinese Bold Bold" panose="02010800040101010101" pitchFamily="1" charset="-122"/>
                <a:ea typeface="Noto Sans S Chinese Bold Bold" panose="02010800040101010101" pitchFamily="1" charset="-122"/>
              </a:rPr>
              <a:t>练习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902A2E-DD54-74E5-8540-0E359AA0F2D8}"/>
              </a:ext>
            </a:extLst>
          </p:cNvPr>
          <p:cNvSpPr txBox="1"/>
          <p:nvPr/>
        </p:nvSpPr>
        <p:spPr>
          <a:xfrm>
            <a:off x="1098705" y="754525"/>
            <a:ext cx="302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代码及数据可用性：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6FB572-7A55-D786-33C4-2A3E785A12C8}"/>
              </a:ext>
            </a:extLst>
          </p:cNvPr>
          <p:cNvSpPr txBox="1"/>
          <p:nvPr/>
        </p:nvSpPr>
        <p:spPr>
          <a:xfrm>
            <a:off x="1632720" y="1310446"/>
            <a:ext cx="7776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本次研讨所用原始数据（第五组）大家已有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本次研讨所用到的分析、绘图及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制作的代码与生成的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Rdata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全部存放于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ZZZhuLF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的代码文件仓库：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https://github.com/ZZZhuLF/ggstat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 descr="电脑萤幕的截图&#10;&#10;描述已自动生成">
            <a:extLst>
              <a:ext uri="{FF2B5EF4-FFF2-40B4-BE49-F238E27FC236}">
                <a16:creationId xmlns:a16="http://schemas.microsoft.com/office/drawing/2014/main" id="{13E70358-E440-C222-2508-3285D3E88E1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58"/>
          <a:stretch/>
        </p:blipFill>
        <p:spPr>
          <a:xfrm>
            <a:off x="1436544" y="2605031"/>
            <a:ext cx="8736964" cy="322999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ACF6D71-E710-9099-2817-4063F993BF8B}"/>
              </a:ext>
            </a:extLst>
          </p:cNvPr>
          <p:cNvSpPr/>
          <p:nvPr/>
        </p:nvSpPr>
        <p:spPr>
          <a:xfrm>
            <a:off x="2580158" y="4558223"/>
            <a:ext cx="992341" cy="919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27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5198834"/>
            <a:ext cx="12204700" cy="172556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0" y="3956959"/>
            <a:ext cx="2885497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30" y="556018"/>
            <a:ext cx="8274083" cy="476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00000">
            <a:off x="9885309" y="315740"/>
            <a:ext cx="815417" cy="794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0000">
            <a:off x="10993902" y="2613276"/>
            <a:ext cx="815417" cy="794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95" y="180031"/>
            <a:ext cx="1076221" cy="10663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20000">
            <a:off x="2501523" y="703064"/>
            <a:ext cx="728631" cy="9997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158" y="1038604"/>
            <a:ext cx="872151" cy="86144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80355" y="2690296"/>
            <a:ext cx="7584045" cy="114931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6702" kern="5000" spc="133" dirty="0">
              <a:solidFill>
                <a:srgbClr val="3C85C7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65838" y="2116037"/>
            <a:ext cx="6582947" cy="9138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lang="zh-CN" altLang="en-US" sz="5329" kern="5000" spc="133" dirty="0">
                <a:solidFill>
                  <a:srgbClr val="F09143">
                    <a:alpha val="100000"/>
                  </a:srgbClr>
                </a:solidFill>
                <a:latin typeface="HappyZcool-2016" panose="02010800040101010101" pitchFamily="1" charset="-122"/>
                <a:ea typeface="HappyZcool-2016" panose="02010800040101010101" pitchFamily="1" charset="-122"/>
              </a:rPr>
              <a:t>谢谢观看</a:t>
            </a:r>
            <a:endParaRPr sz="5329" kern="5000" spc="133" dirty="0">
              <a:solidFill>
                <a:srgbClr val="F09143">
                  <a:alpha val="100000"/>
                </a:srgbClr>
              </a:solidFill>
              <a:latin typeface="HappyZcool-2016" panose="02010800040101010101" pitchFamily="1" charset="-122"/>
              <a:ea typeface="HappyZcool-2016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919999">
            <a:off x="3802499" y="608153"/>
            <a:ext cx="696879" cy="7289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1620963" y="6005409"/>
            <a:ext cx="1096508" cy="1233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84" y="6027947"/>
            <a:ext cx="880467" cy="10191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938" y="5692191"/>
            <a:ext cx="1360932" cy="150288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696521" y="3410675"/>
            <a:ext cx="6649097" cy="2438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421" kern="5000" spc="133" dirty="0">
              <a:solidFill>
                <a:srgbClr val="A8A8A8">
                  <a:alpha val="7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67861" y="3653267"/>
            <a:ext cx="4406137" cy="58395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汇报人：朱立夫</a:t>
            </a:r>
            <a:r>
              <a:rPr lang="en-US" altLang="zh-CN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       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时</a:t>
            </a: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间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：202</a:t>
            </a:r>
            <a:r>
              <a:rPr 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3</a:t>
            </a:r>
            <a:r>
              <a:rPr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.</a:t>
            </a:r>
            <a:r>
              <a:rPr 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3.29</a:t>
            </a:r>
          </a:p>
          <a:p>
            <a:pPr algn="ctr">
              <a:lnSpc>
                <a:spcPct val="112500"/>
              </a:lnSpc>
            </a:pPr>
            <a:endParaRPr lang="en-US" altLang="zh-CN" sz="1600" kern="100" dirty="0">
              <a:solidFill>
                <a:srgbClr val="3C85C7">
                  <a:alpha val="100000"/>
                </a:srgbClr>
              </a:solidFill>
              <a:latin typeface="HappyZcool-2016" panose="02010600030101010101" pitchFamily="2" charset="-122"/>
              <a:ea typeface="HappyZcool-2016" panose="02010600030101010101" pitchFamily="2" charset="-122"/>
            </a:endParaRPr>
          </a:p>
          <a:p>
            <a:pPr algn="ctr">
              <a:lnSpc>
                <a:spcPct val="112500"/>
              </a:lnSpc>
            </a:pPr>
            <a:r>
              <a:rPr lang="zh-CN" altLang="en-US" sz="1600" kern="100" dirty="0">
                <a:solidFill>
                  <a:srgbClr val="3C85C7">
                    <a:alpha val="100000"/>
                  </a:srgbClr>
                </a:solidFill>
                <a:latin typeface="HappyZcool-2016" panose="02010600030101010101" pitchFamily="2" charset="-122"/>
                <a:ea typeface="HappyZcool-2016" panose="02010600030101010101" pitchFamily="2" charset="-122"/>
              </a:rPr>
              <a:t>小组成员：朱立夫，徐向铮，马晓晨，樊修诚</a:t>
            </a:r>
            <a:endParaRPr sz="1600" kern="100" dirty="0">
              <a:solidFill>
                <a:srgbClr val="3C85C7">
                  <a:alpha val="100000"/>
                </a:srgbClr>
              </a:solidFill>
              <a:latin typeface="HappyZcool-2016" panose="02010600030101010101" pitchFamily="2" charset="-122"/>
              <a:ea typeface="HappyZcool-2016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1211" y="5582005"/>
            <a:ext cx="4696420" cy="45039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20000"/>
              </a:lnSpc>
            </a:pPr>
            <a:r>
              <a:rPr sz="1600" kern="100" dirty="0" err="1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孩子是祖国的未来，民族的希望</a:t>
            </a:r>
            <a:r>
              <a:rPr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，</a:t>
            </a:r>
            <a:r>
              <a:rPr lang="zh-CN" altLang="en-US"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幼儿生长发育</a:t>
            </a:r>
            <a:r>
              <a:rPr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，</a:t>
            </a:r>
            <a:endParaRPr lang="en-US" sz="1600" kern="100" dirty="0">
              <a:solidFill>
                <a:srgbClr val="666666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ctr">
              <a:lnSpc>
                <a:spcPct val="120000"/>
              </a:lnSpc>
            </a:pPr>
            <a:r>
              <a:rPr sz="1600" kern="100" dirty="0" err="1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关系到孩子的未来，关系到民族的兴旺</a:t>
            </a:r>
            <a:r>
              <a:rPr lang="zh-CN" altLang="en-US" sz="1600" kern="100" dirty="0">
                <a:solidFill>
                  <a:srgbClr val="666666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。</a:t>
            </a:r>
            <a:endParaRPr sz="1600" kern="100" dirty="0">
              <a:solidFill>
                <a:srgbClr val="666666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7519020" y="4962921"/>
            <a:ext cx="854893" cy="5839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9262" y="3428999"/>
            <a:ext cx="3129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4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98A3E1-60E3-185D-C3FC-CD98E8D6D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" y="220523"/>
            <a:ext cx="4156367" cy="25072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3AE43F-BBAF-B5BC-F642-970A9A85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78" y="807868"/>
            <a:ext cx="5859164" cy="1084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538F61-5BBB-2A4D-2568-E19A01812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7" y="2796466"/>
            <a:ext cx="11156936" cy="39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6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5F28D9AA-1573-96AE-998D-888019BD6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7" y="607851"/>
            <a:ext cx="6021176" cy="3169040"/>
          </a:xfrm>
          <a:prstGeom prst="rect">
            <a:avLst/>
          </a:prstGeo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91B7842E-A108-C500-AE36-FAB604A0B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63" y="607851"/>
            <a:ext cx="5598202" cy="3169040"/>
          </a:xfrm>
          <a:prstGeom prst="rect">
            <a:avLst/>
          </a:prstGeom>
        </p:spPr>
      </p:pic>
      <p:pic>
        <p:nvPicPr>
          <p:cNvPr id="9" name="图片 8" descr="图片包含 图形用户界面&#10;&#10;描述已自动生成">
            <a:extLst>
              <a:ext uri="{FF2B5EF4-FFF2-40B4-BE49-F238E27FC236}">
                <a16:creationId xmlns:a16="http://schemas.microsoft.com/office/drawing/2014/main" id="{20D3EE1C-7694-6E69-100A-6C67D43775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0376" b="37393"/>
          <a:stretch/>
        </p:blipFill>
        <p:spPr>
          <a:xfrm>
            <a:off x="71021" y="4245125"/>
            <a:ext cx="7058713" cy="14431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31AE02-954C-D472-D60B-24CD2AF875E8}"/>
              </a:ext>
            </a:extLst>
          </p:cNvPr>
          <p:cNvSpPr txBox="1"/>
          <p:nvPr/>
        </p:nvSpPr>
        <p:spPr>
          <a:xfrm>
            <a:off x="4174486" y="4245125"/>
            <a:ext cx="647700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5994774-F33A-963A-6F21-B7B2F31A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6156501"/>
            <a:ext cx="5562600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 Buuren, S., Groothuis-Oudshoorn, K. (2011).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mice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Multivariate Imputation by Chained Equations in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Statistical Software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(3), 1–67.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doi:10.18637/jss.v045.i03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952FF1-D027-02CE-BDDE-AC5EC6DAC267}"/>
              </a:ext>
            </a:extLst>
          </p:cNvPr>
          <p:cNvSpPr txBox="1"/>
          <p:nvPr/>
        </p:nvSpPr>
        <p:spPr>
          <a:xfrm>
            <a:off x="8018675" y="4045070"/>
            <a:ext cx="3628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h_Zscore</a:t>
            </a:r>
            <a:r>
              <a:rPr lang="en-US" altLang="zh-CN" sz="2000" dirty="0"/>
              <a:t> *</a:t>
            </a:r>
            <a:r>
              <a:rPr lang="el-GR" altLang="zh-CN" sz="2000" i="1" dirty="0"/>
              <a:t> </a:t>
            </a:r>
            <a:r>
              <a:rPr lang="el-GR" altLang="zh-CN" sz="2000" dirty="0"/>
              <a:t>σ</a:t>
            </a:r>
            <a:r>
              <a:rPr lang="en-US" altLang="zh-CN" sz="2000" baseline="-25000" dirty="0"/>
              <a:t>4.3</a:t>
            </a:r>
            <a:r>
              <a:rPr lang="el-GR" altLang="zh-CN" sz="2000" dirty="0"/>
              <a:t> </a:t>
            </a:r>
            <a:r>
              <a:rPr lang="en-US" altLang="zh-CN" sz="2000" dirty="0"/>
              <a:t>+</a:t>
            </a:r>
            <a:r>
              <a:rPr lang="el-GR" altLang="zh-CN" sz="2000" dirty="0"/>
              <a:t> μ </a:t>
            </a:r>
            <a:r>
              <a:rPr lang="en-US" altLang="zh-CN" sz="2000" baseline="-25000" dirty="0"/>
              <a:t>4.3 </a:t>
            </a:r>
            <a:r>
              <a:rPr lang="en-US" altLang="zh-CN" sz="2000" dirty="0"/>
              <a:t>= 18.1</a:t>
            </a:r>
            <a:endParaRPr lang="zh-CN" altLang="en-US" sz="2000" dirty="0"/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29F789E8-1A4C-9F2C-F9BE-88740A85A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64" y="4783868"/>
            <a:ext cx="4490148" cy="9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7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0" y="358534"/>
            <a:ext cx="11366073" cy="6164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00" y="5745871"/>
            <a:ext cx="1412795" cy="1133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58405" y="705548"/>
            <a:ext cx="4158891" cy="5486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500"/>
              </a:lnSpc>
            </a:pPr>
            <a:r>
              <a:rPr lang="en-US" altLang="zh-CN" sz="3600" b="1" kern="5000" spc="133" dirty="0">
                <a:solidFill>
                  <a:srgbClr val="FF0000"/>
                </a:solidFill>
                <a:latin typeface="Times New Roman" panose="02020603050405020304" pitchFamily="18" charset="0"/>
                <a:ea typeface="HappyZcool-2016" panose="02010800040101010101" pitchFamily="1" charset="-122"/>
                <a:cs typeface="Times New Roman" panose="02020603050405020304" pitchFamily="18" charset="0"/>
              </a:rPr>
              <a:t>mice      </a:t>
            </a:r>
            <a:r>
              <a:rPr lang="zh-CN" altLang="en-US" sz="2000" b="1" kern="5000" spc="133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链式方程多重填补</a:t>
            </a:r>
            <a:endParaRPr sz="3600" b="1" kern="5000" spc="133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58406" y="1219120"/>
            <a:ext cx="5917098" cy="32660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499"/>
              </a:lnSpc>
            </a:pPr>
            <a:r>
              <a:rPr lang="en-US" sz="1777" kern="5000" spc="133" dirty="0">
                <a:latin typeface="Times New Roman" panose="02020603050405020304" pitchFamily="18" charset="0"/>
                <a:ea typeface="Noto Sans S Chinese Regular" panose="02010800040101010101" pitchFamily="1" charset="-122"/>
                <a:cs typeface="Times New Roman" panose="02020603050405020304" pitchFamily="18" charset="0"/>
              </a:rPr>
              <a:t>Multivariate Imputation by Chained Equations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999">
            <a:off x="138728" y="233752"/>
            <a:ext cx="1178203" cy="80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952" y="142477"/>
            <a:ext cx="1041397" cy="896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525" y="5564760"/>
            <a:ext cx="1360932" cy="150288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1566" y="3049676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71146" y="4538963"/>
            <a:ext cx="2062361" cy="8534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500"/>
              </a:lnSpc>
            </a:pPr>
            <a:endParaRPr sz="1244" kern="100" dirty="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C2D946E-5FC0-1D3D-E421-E8F0AB996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717" y="876306"/>
            <a:ext cx="2520060" cy="293335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72604F5E-045A-D79A-B98D-41589C66E0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>
          <a:xfrm>
            <a:off x="1208755" y="1620958"/>
            <a:ext cx="4858021" cy="232879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63912CD-B99D-E3DC-23D5-83A91C05D04F}"/>
              </a:ext>
            </a:extLst>
          </p:cNvPr>
          <p:cNvSpPr txBox="1"/>
          <p:nvPr/>
        </p:nvSpPr>
        <p:spPr>
          <a:xfrm>
            <a:off x="1388029" y="4165812"/>
            <a:ext cx="92590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mice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可为多变量缺失数据创建多个插补（替换值），其中每个不完整的变量都由单独的模型插补。可以插补连续、二进制、无序分类和有序分类数据。从一个包含缺失值的数据集中生成一组完整的数据集（通常是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个）。</a:t>
            </a: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每个模拟数据集中，缺失数据将用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蒙特卡洛方法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来填补。此时，标准的统计方法便可应用到每个模拟的数据集上，通过组合输出结果给出估计的结果，以及引入缺失值时的置信区间。缺失值的插补通过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Gibbs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抽样完成。每个包含缺失值的变量都默认可通过数据集中的其他变量预测得来，于是这些预测方程便可用来预测缺失数据的有效值。该过程不断迭代直到所有的缺失值都收敛为止</a:t>
            </a:r>
          </a:p>
        </p:txBody>
      </p:sp>
    </p:spTree>
    <p:extLst>
      <p:ext uri="{BB962C8B-B14F-4D97-AF65-F5344CB8AC3E}">
        <p14:creationId xmlns:p14="http://schemas.microsoft.com/office/powerpoint/2010/main" val="295337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58035F-5620-E676-0FCC-39CDFC51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FB8A24F1-D7A3-CF67-3C97-0BEDE53D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3" y="3456853"/>
            <a:ext cx="5590352" cy="2990840"/>
          </a:xfrm>
          <a:prstGeom prst="rect">
            <a:avLst/>
          </a:prstGeom>
        </p:spPr>
      </p:pic>
      <p:pic>
        <p:nvPicPr>
          <p:cNvPr id="2" name="图片 1" descr="图表, 直方图&#10;&#10;描述已自动生成">
            <a:extLst>
              <a:ext uri="{FF2B5EF4-FFF2-40B4-BE49-F238E27FC236}">
                <a16:creationId xmlns:a16="http://schemas.microsoft.com/office/drawing/2014/main" id="{22530E81-CAFA-A85D-82F5-E84A1D83A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5" y="438160"/>
            <a:ext cx="5513068" cy="2990840"/>
          </a:xfrm>
          <a:prstGeom prst="rect">
            <a:avLst/>
          </a:prstGeom>
        </p:spPr>
      </p:pic>
      <p:pic>
        <p:nvPicPr>
          <p:cNvPr id="4" name="图片 3" descr="图表, 直方图&#10;&#10;描述已自动生成">
            <a:extLst>
              <a:ext uri="{FF2B5EF4-FFF2-40B4-BE49-F238E27FC236}">
                <a16:creationId xmlns:a16="http://schemas.microsoft.com/office/drawing/2014/main" id="{CCB7FE2B-8AEA-83D0-E06D-3B1FDEE1F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77" y="438160"/>
            <a:ext cx="5513068" cy="2990840"/>
          </a:xfrm>
          <a:prstGeom prst="rect">
            <a:avLst/>
          </a:prstGeom>
        </p:spPr>
      </p:pic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0262F1E5-9B78-14BF-A1EE-0CAD5AF14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14" y="3456853"/>
            <a:ext cx="5538590" cy="29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61B15-D28F-8F3A-94FD-BF2C6AD7F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-7414682"/>
            <a:ext cx="12204700" cy="21687367"/>
          </a:xfrm>
          <a:prstGeom prst="rect">
            <a:avLst/>
          </a:prstGeom>
        </p:spPr>
      </p:pic>
      <p:pic>
        <p:nvPicPr>
          <p:cNvPr id="2" name="图片 1" descr="图表, 直方图&#10;&#10;描述已自动生成">
            <a:extLst>
              <a:ext uri="{FF2B5EF4-FFF2-40B4-BE49-F238E27FC236}">
                <a16:creationId xmlns:a16="http://schemas.microsoft.com/office/drawing/2014/main" id="{8885C1E2-2216-4A80-7CEC-A2C2DFED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6" y="2836777"/>
            <a:ext cx="7219120" cy="3893694"/>
          </a:xfrm>
          <a:prstGeom prst="rect">
            <a:avLst/>
          </a:prstGeom>
        </p:spPr>
      </p:pic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53F18E48-B396-A458-BC50-64A70B04D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64" y="378648"/>
            <a:ext cx="7219120" cy="38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7F0FD7E1-45B7-EC53-020C-0C990D1EC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1" y="3319690"/>
            <a:ext cx="5460273" cy="3343024"/>
          </a:xfrm>
          <a:prstGeom prst="rect">
            <a:avLst/>
          </a:prstGeom>
        </p:spPr>
      </p:pic>
      <p:pic>
        <p:nvPicPr>
          <p:cNvPr id="15" name="图片 14" descr="图表, 图示&#10;&#10;描述已自动生成">
            <a:extLst>
              <a:ext uri="{FF2B5EF4-FFF2-40B4-BE49-F238E27FC236}">
                <a16:creationId xmlns:a16="http://schemas.microsoft.com/office/drawing/2014/main" id="{0A61AD9F-8DAD-D991-196B-053046E43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9690"/>
            <a:ext cx="5571706" cy="3343024"/>
          </a:xfrm>
          <a:prstGeom prst="rect">
            <a:avLst/>
          </a:prstGeom>
        </p:spPr>
      </p:pic>
      <p:pic>
        <p:nvPicPr>
          <p:cNvPr id="17" name="图片 16" descr="图表, 散点图&#10;&#10;描述已自动生成">
            <a:extLst>
              <a:ext uri="{FF2B5EF4-FFF2-40B4-BE49-F238E27FC236}">
                <a16:creationId xmlns:a16="http://schemas.microsoft.com/office/drawing/2014/main" id="{42E21857-8F35-C095-BE05-6BD03E1EA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10" y="101327"/>
            <a:ext cx="4937196" cy="3148463"/>
          </a:xfrm>
          <a:prstGeom prst="rect">
            <a:avLst/>
          </a:prstGeom>
        </p:spPr>
      </p:pic>
      <p:pic>
        <p:nvPicPr>
          <p:cNvPr id="21" name="图片 20" descr="图表, 散点图&#10;&#10;描述已自动生成">
            <a:extLst>
              <a:ext uri="{FF2B5EF4-FFF2-40B4-BE49-F238E27FC236}">
                <a16:creationId xmlns:a16="http://schemas.microsoft.com/office/drawing/2014/main" id="{31B4EBB3-D4FD-DF08-BD3C-16DA92623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7" y="101326"/>
            <a:ext cx="5055280" cy="31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1431</Words>
  <Application>Microsoft Office PowerPoint</Application>
  <PresentationFormat>宽屏</PresentationFormat>
  <Paragraphs>151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 Unicode MS</vt:lpstr>
      <vt:lpstr>HappyZcool-2016</vt:lpstr>
      <vt:lpstr>Noto Sans S Chinese Bold Bold</vt:lpstr>
      <vt:lpstr>Noto Sans S Chinese Medium</vt:lpstr>
      <vt:lpstr>Noto Sans S Chinese Regular</vt:lpstr>
      <vt:lpstr>等线</vt:lpstr>
      <vt:lpstr>等线 Light</vt:lpstr>
      <vt:lpstr>黑体</vt:lpstr>
      <vt:lpstr>楷体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立夫</dc:creator>
  <cp:lastModifiedBy>朱 立夫</cp:lastModifiedBy>
  <cp:revision>37</cp:revision>
  <dcterms:created xsi:type="dcterms:W3CDTF">2023-03-17T01:48:03Z</dcterms:created>
  <dcterms:modified xsi:type="dcterms:W3CDTF">2023-03-23T02:27:52Z</dcterms:modified>
</cp:coreProperties>
</file>